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1733930" rtl="0" fontAlgn="auto" latinLnBrk="0" hangingPunct="0">
      <a:lnSpc>
        <a:spcPct val="90000"/>
      </a:lnSpc>
      <a:spcBef>
        <a:spcPts val="320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254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254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e e data"/>
          <p:cNvSpPr txBox="1"/>
          <p:nvPr>
            <p:ph type="body" sz="quarter" idx="21" hasCustomPrompt="1"/>
          </p:nvPr>
        </p:nvSpPr>
        <p:spPr>
          <a:xfrm>
            <a:off x="698500" y="8657488"/>
            <a:ext cx="11607801" cy="461060"/>
          </a:xfrm>
          <a:prstGeom prst="rect">
            <a:avLst/>
          </a:prstGeom>
        </p:spPr>
        <p:txBody>
          <a:bodyPr anchor="b"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12" name="Titolo presentazione"/>
          <p:cNvSpPr txBox="1"/>
          <p:nvPr>
            <p:ph type="title" hasCustomPrompt="1"/>
          </p:nvPr>
        </p:nvSpPr>
        <p:spPr>
          <a:xfrm>
            <a:off x="698500" y="1854200"/>
            <a:ext cx="11609057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13" name="Corpo livello uno…"/>
          <p:cNvSpPr txBox="1"/>
          <p:nvPr>
            <p:ph type="body" sz="quarter" idx="1" hasCustomPrompt="1"/>
          </p:nvPr>
        </p:nvSpPr>
        <p:spPr>
          <a:xfrm>
            <a:off x="698500" y="5105400"/>
            <a:ext cx="11607800" cy="145639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100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olo programma"/>
          <p:cNvSpPr txBox="1"/>
          <p:nvPr>
            <p:ph type="title" hasCustomPrompt="1"/>
          </p:nvPr>
        </p:nvSpPr>
        <p:spPr>
          <a:xfrm>
            <a:off x="698500" y="444500"/>
            <a:ext cx="116078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109" name="Sottotitolo programma"/>
          <p:cNvSpPr txBox="1"/>
          <p:nvPr>
            <p:ph type="body" sz="quarter" idx="21" hasCustomPrompt="1"/>
          </p:nvPr>
        </p:nvSpPr>
        <p:spPr>
          <a:xfrm>
            <a:off x="698500" y="1409700"/>
            <a:ext cx="11607801" cy="671802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programma</a:t>
            </a:r>
          </a:p>
        </p:txBody>
      </p:sp>
      <p:sp>
        <p:nvSpPr>
          <p:cNvPr id="110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spcBef>
                <a:spcPts val="1300"/>
              </a:spcBef>
              <a:buSzTx/>
              <a:buNone/>
              <a:defRPr spc="-38" sz="3800"/>
            </a:lvl1pPr>
            <a:lvl2pPr marL="0" indent="457200">
              <a:spcBef>
                <a:spcPts val="1300"/>
              </a:spcBef>
              <a:buSzTx/>
              <a:buNone/>
              <a:defRPr spc="-38" sz="3800"/>
            </a:lvl2pPr>
            <a:lvl3pPr marL="0" indent="914400">
              <a:spcBef>
                <a:spcPts val="1300"/>
              </a:spcBef>
              <a:buSzTx/>
              <a:buNone/>
              <a:defRPr spc="-38" sz="3800"/>
            </a:lvl3pPr>
            <a:lvl4pPr marL="0" indent="1371600">
              <a:spcBef>
                <a:spcPts val="1300"/>
              </a:spcBef>
              <a:buSzTx/>
              <a:buNone/>
              <a:defRPr spc="-38" sz="3800"/>
            </a:lvl4pPr>
            <a:lvl5pPr marL="0" indent="1828800">
              <a:spcBef>
                <a:spcPts val="1300"/>
              </a:spcBef>
              <a:buSzTx/>
              <a:buNone/>
              <a:defRPr spc="-38" sz="38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/>
          <p:nvPr>
            <p:ph type="body" sz="half" idx="1" hasCustomPrompt="1"/>
          </p:nvPr>
        </p:nvSpPr>
        <p:spPr>
          <a:xfrm>
            <a:off x="698500" y="3568700"/>
            <a:ext cx="11607800" cy="26177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Dettagli informazione"/>
          <p:cNvSpPr txBox="1"/>
          <p:nvPr>
            <p:ph type="body" sz="quarter" idx="21" hasCustomPrompt="1"/>
          </p:nvPr>
        </p:nvSpPr>
        <p:spPr>
          <a:xfrm>
            <a:off x="698500" y="6209979"/>
            <a:ext cx="11607800" cy="67180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Dettagli informazione</a:t>
            </a:r>
          </a:p>
        </p:txBody>
      </p:sp>
      <p:sp>
        <p:nvSpPr>
          <p:cNvPr id="127" name="Corpo livello uno…"/>
          <p:cNvSpPr txBox="1"/>
          <p:nvPr>
            <p:ph type="body" idx="1" hasCustomPrompt="1"/>
          </p:nvPr>
        </p:nvSpPr>
        <p:spPr>
          <a:xfrm>
            <a:off x="698500" y="999066"/>
            <a:ext cx="11607800" cy="521091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176" sz="176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orpo livello uno…"/>
          <p:cNvSpPr txBox="1"/>
          <p:nvPr>
            <p:ph type="body" sz="half" idx="1" hasCustomPrompt="1"/>
          </p:nvPr>
        </p:nvSpPr>
        <p:spPr>
          <a:xfrm>
            <a:off x="736600" y="3721100"/>
            <a:ext cx="11531600" cy="2324100"/>
          </a:xfrm>
          <a:prstGeom prst="rect">
            <a:avLst/>
          </a:prstGeom>
        </p:spPr>
        <p:txBody>
          <a:bodyPr anchor="ctr"/>
          <a:lstStyle>
            <a:lvl1pPr marL="457200" indent="-342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457200" indent="1143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457200" indent="5715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457200" indent="10287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457200" indent="1485900">
              <a:spcBef>
                <a:spcPts val="0"/>
              </a:spcBef>
              <a:buSzTx/>
              <a:buNone/>
              <a:defRPr spc="-119"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zione"/>
          <p:cNvSpPr txBox="1"/>
          <p:nvPr>
            <p:ph type="body" sz="quarter" idx="21" hasCustomPrompt="1"/>
          </p:nvPr>
        </p:nvSpPr>
        <p:spPr>
          <a:xfrm>
            <a:off x="1219200" y="6426200"/>
            <a:ext cx="11049000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Attribuzione</a:t>
            </a:r>
          </a:p>
        </p:txBody>
      </p:sp>
      <p:sp>
        <p:nvSpPr>
          <p:cNvPr id="1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appardelle con burro al prezzemolo, nocciole tostate e scaglie di parmigiano"/>
          <p:cNvSpPr/>
          <p:nvPr>
            <p:ph type="pic" idx="21"/>
          </p:nvPr>
        </p:nvSpPr>
        <p:spPr>
          <a:xfrm>
            <a:off x="-2082800" y="687558"/>
            <a:ext cx="11165190" cy="83738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Ciotola di insalata con riso saltato, uova sode e bacchette"/>
          <p:cNvSpPr/>
          <p:nvPr>
            <p:ph type="pic" sz="half" idx="22"/>
          </p:nvPr>
        </p:nvSpPr>
        <p:spPr>
          <a:xfrm>
            <a:off x="6597650" y="292100"/>
            <a:ext cx="5740400" cy="45923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iotola con frittelle al salmone, insalata e hummus"/>
          <p:cNvSpPr/>
          <p:nvPr>
            <p:ph type="pic" idx="23"/>
          </p:nvPr>
        </p:nvSpPr>
        <p:spPr>
          <a:xfrm>
            <a:off x="4984750" y="2749413"/>
            <a:ext cx="7937500" cy="923827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iotola di insalata con riso saltato, uova sode e bacchette"/>
          <p:cNvSpPr/>
          <p:nvPr>
            <p:ph type="pic" idx="21"/>
          </p:nvPr>
        </p:nvSpPr>
        <p:spPr>
          <a:xfrm>
            <a:off x="-1016000" y="-1054100"/>
            <a:ext cx="14427200" cy="115417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ero diapositiva"/>
          <p:cNvSpPr txBox="1"/>
          <p:nvPr>
            <p:ph type="sldNum" sz="quarter" idx="2"/>
          </p:nvPr>
        </p:nvSpPr>
        <p:spPr>
          <a:xfrm>
            <a:off x="6353454" y="9220199"/>
            <a:ext cx="297892" cy="2874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 e lime"/>
          <p:cNvSpPr/>
          <p:nvPr>
            <p:ph type="pic" idx="21"/>
          </p:nvPr>
        </p:nvSpPr>
        <p:spPr>
          <a:xfrm>
            <a:off x="-376767" y="-915894"/>
            <a:ext cx="17835652" cy="1068219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olo presentazione"/>
          <p:cNvSpPr txBox="1"/>
          <p:nvPr>
            <p:ph type="title" hasCustomPrompt="1"/>
          </p:nvPr>
        </p:nvSpPr>
        <p:spPr>
          <a:xfrm>
            <a:off x="698500" y="5181600"/>
            <a:ext cx="11607800" cy="3302000"/>
          </a:xfrm>
          <a:prstGeom prst="rect">
            <a:avLst/>
          </a:prstGeom>
        </p:spPr>
        <p:txBody>
          <a:bodyPr anchor="b"/>
          <a:lstStyle>
            <a:lvl1pPr>
              <a:defRPr spc="-164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3" name="Corpo livello uno…"/>
          <p:cNvSpPr txBox="1"/>
          <p:nvPr>
            <p:ph type="body" sz="quarter" idx="1" hasCustomPrompt="1"/>
          </p:nvPr>
        </p:nvSpPr>
        <p:spPr>
          <a:xfrm>
            <a:off x="698500" y="8432800"/>
            <a:ext cx="11607800" cy="689769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ore e data"/>
          <p:cNvSpPr txBox="1"/>
          <p:nvPr>
            <p:ph type="body" sz="quarter" idx="22" hasCustomPrompt="1"/>
          </p:nvPr>
        </p:nvSpPr>
        <p:spPr>
          <a:xfrm>
            <a:off x="698500" y="571500"/>
            <a:ext cx="11607801" cy="461059"/>
          </a:xfrm>
          <a:prstGeom prst="rect">
            <a:avLst/>
          </a:prstGeom>
        </p:spPr>
        <p:txBody>
          <a:bodyPr/>
          <a:lstStyle>
            <a:lvl1pPr marL="0" indent="0" defTabSz="563541">
              <a:lnSpc>
                <a:spcPct val="100000"/>
              </a:lnSpc>
              <a:spcBef>
                <a:spcPts val="0"/>
              </a:spcBef>
              <a:buSzTx/>
              <a:buNone/>
              <a:defRPr b="1" sz="2304"/>
            </a:lvl1pPr>
          </a:lstStyle>
          <a:p>
            <a:pPr/>
            <a:r>
              <a:t>Autore e data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xfrm>
            <a:off x="6349999" y="9220199"/>
            <a:ext cx="297893" cy="28747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iotola con frittelle al salmone, insalata e hummus "/>
          <p:cNvSpPr/>
          <p:nvPr>
            <p:ph type="pic" idx="21"/>
          </p:nvPr>
        </p:nvSpPr>
        <p:spPr>
          <a:xfrm>
            <a:off x="5319129" y="495299"/>
            <a:ext cx="7543801" cy="87800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Corpo livello uno…"/>
          <p:cNvSpPr txBox="1"/>
          <p:nvPr>
            <p:ph type="body" sz="quarter" idx="1" hasCustomPrompt="1"/>
          </p:nvPr>
        </p:nvSpPr>
        <p:spPr>
          <a:xfrm>
            <a:off x="698500" y="5003800"/>
            <a:ext cx="5105400" cy="4044566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  <a:lvl2pPr marL="0" indent="4572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2pPr>
            <a:lvl3pPr marL="0" indent="9144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3pPr>
            <a:lvl4pPr marL="0" indent="13716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4pPr>
            <a:lvl5pPr marL="0" indent="182880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Titolo"/>
          <p:cNvSpPr txBox="1"/>
          <p:nvPr>
            <p:ph type="title" hasCustomPrompt="1"/>
          </p:nvPr>
        </p:nvSpPr>
        <p:spPr>
          <a:xfrm>
            <a:off x="698500" y="692534"/>
            <a:ext cx="5105400" cy="4387466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11607801" cy="671803"/>
          </a:xfrm>
          <a:prstGeom prst="rect">
            <a:avLst/>
          </a:prstGeom>
        </p:spPr>
        <p:txBody>
          <a:bodyPr/>
          <a:lstStyle>
            <a:lvl1pPr marL="0" indent="0" defTabSz="587022">
              <a:lnSpc>
                <a:spcPct val="100000"/>
              </a:lnSpc>
              <a:spcBef>
                <a:spcPts val="0"/>
              </a:spcBef>
              <a:buSzTx/>
              <a:buNone/>
              <a:defRPr b="1" sz="3800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4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9358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ppardelle con burro al prezzemolo, nocciole tostate e scaglie di parmigiano"/>
          <p:cNvSpPr/>
          <p:nvPr>
            <p:ph type="pic" idx="21"/>
          </p:nvPr>
        </p:nvSpPr>
        <p:spPr>
          <a:xfrm>
            <a:off x="6172200" y="596900"/>
            <a:ext cx="6448425" cy="8597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olo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62" name="Sottotitolo diapositiva"/>
          <p:cNvSpPr txBox="1"/>
          <p:nvPr>
            <p:ph type="body" sz="quarter" idx="22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b="1" sz="3762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3" name="Corpo livello uno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72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b="1" sz="3762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73" name="Corpo livello uno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olo"/>
          <p:cNvSpPr txBox="1"/>
          <p:nvPr>
            <p:ph type="title" hasCustomPrompt="1"/>
          </p:nvPr>
        </p:nvSpPr>
        <p:spPr>
          <a:xfrm>
            <a:off x="698500" y="444500"/>
            <a:ext cx="51054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2" name="Sottotitolo diapositiva"/>
          <p:cNvSpPr txBox="1"/>
          <p:nvPr>
            <p:ph type="body" sz="quarter" idx="21" hasCustomPrompt="1"/>
          </p:nvPr>
        </p:nvSpPr>
        <p:spPr>
          <a:xfrm>
            <a:off x="698500" y="1412977"/>
            <a:ext cx="5105400" cy="671803"/>
          </a:xfrm>
          <a:prstGeom prst="rect">
            <a:avLst/>
          </a:prstGeom>
        </p:spPr>
        <p:txBody>
          <a:bodyPr/>
          <a:lstStyle>
            <a:lvl1pPr marL="0" indent="0" defTabSz="581151">
              <a:lnSpc>
                <a:spcPct val="100000"/>
              </a:lnSpc>
              <a:spcBef>
                <a:spcPts val="0"/>
              </a:spcBef>
              <a:buSzTx/>
              <a:buNone/>
              <a:defRPr b="1" sz="3762"/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3" name="Corpo livello uno…"/>
          <p:cNvSpPr txBox="1"/>
          <p:nvPr>
            <p:ph type="body" sz="half" idx="1" hasCustomPrompt="1"/>
          </p:nvPr>
        </p:nvSpPr>
        <p:spPr>
          <a:xfrm>
            <a:off x="698500" y="3480196"/>
            <a:ext cx="5105400" cy="5593161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olo sezione"/>
          <p:cNvSpPr txBox="1"/>
          <p:nvPr>
            <p:ph type="title" hasCustomPrompt="1"/>
          </p:nvPr>
        </p:nvSpPr>
        <p:spPr>
          <a:xfrm>
            <a:off x="698500" y="3225800"/>
            <a:ext cx="11607800" cy="3302000"/>
          </a:xfrm>
          <a:prstGeom prst="rect">
            <a:avLst/>
          </a:prstGeom>
        </p:spPr>
        <p:txBody>
          <a:bodyPr anchor="ctr"/>
          <a:lstStyle>
            <a:lvl1pPr>
              <a:defRPr b="0" spc="-164" sz="8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9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/>
          <p:nvPr>
            <p:ph type="body" idx="1" hasCustomPrompt="1"/>
          </p:nvPr>
        </p:nvSpPr>
        <p:spPr>
          <a:xfrm>
            <a:off x="698500" y="2959100"/>
            <a:ext cx="11607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olo"/>
          <p:cNvSpPr txBox="1"/>
          <p:nvPr>
            <p:ph type="title" hasCustomPrompt="1"/>
          </p:nvPr>
        </p:nvSpPr>
        <p:spPr>
          <a:xfrm>
            <a:off x="698500" y="440266"/>
            <a:ext cx="1160780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50067" y="9220199"/>
            <a:ext cx="297892" cy="2874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3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173393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19" strike="noStrike" sz="6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81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762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143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524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905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2286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667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3048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3429000" marR="0" indent="-381000" algn="l" defTabSz="1733930" rtl="0" latinLnBrk="0">
        <a:lnSpc>
          <a:spcPct val="90000"/>
        </a:lnSpc>
        <a:spcBef>
          <a:spcPts val="32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30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3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3" Type="http://schemas.openxmlformats.org/officeDocument/2006/relationships/image" Target="../media/image2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video" Target="https://www.youtube.com/embed/XcB_7jv98uE?feature=oembed" TargetMode="External"/><Relationship Id="rId6" Type="http://schemas.openxmlformats.org/officeDocument/2006/relationships/image" Target="../media/image2.jpeg"/><Relationship Id="rId7" Type="http://schemas.openxmlformats.org/officeDocument/2006/relationships/image" Target="../media/image3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https://www.youtube.com/embed/bGk9W65vXNA?feature=oembed" TargetMode="External"/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om Conway to LangGraph: Agent Systems for Physicists"/>
          <p:cNvSpPr txBox="1"/>
          <p:nvPr/>
        </p:nvSpPr>
        <p:spPr>
          <a:xfrm>
            <a:off x="345625" y="224897"/>
            <a:ext cx="12638533" cy="1775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From </a:t>
            </a:r>
            <a:r>
              <a:rPr>
                <a:solidFill>
                  <a:srgbClr val="941100"/>
                </a:solidFill>
              </a:rPr>
              <a:t>Conway</a:t>
            </a:r>
            <a:r>
              <a:t> to </a:t>
            </a:r>
            <a:r>
              <a:rPr>
                <a:solidFill>
                  <a:srgbClr val="941100"/>
                </a:solidFill>
              </a:rPr>
              <a:t>LangGraph</a:t>
            </a:r>
            <a:r>
              <a:t>: Agent Systems for Physicists</a:t>
            </a:r>
          </a:p>
        </p:txBody>
      </p:sp>
      <p:sp>
        <p:nvSpPr>
          <p:cNvPr id="172" name="From Von Neumann's Dreams to Wolfram's Complexity"/>
          <p:cNvSpPr txBox="1"/>
          <p:nvPr/>
        </p:nvSpPr>
        <p:spPr>
          <a:xfrm>
            <a:off x="304261" y="4648629"/>
            <a:ext cx="12721261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7022">
              <a:lnSpc>
                <a:spcPct val="100000"/>
              </a:lnSpc>
              <a:spcBef>
                <a:spcPts val="0"/>
              </a:spcBef>
              <a:defRPr b="1" sz="3800"/>
            </a:lvl1pPr>
          </a:lstStyle>
          <a:p>
            <a:pPr/>
            <a:r>
              <a:t>From Von Neumann's Dreams to Wolfram's Complexity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lementary Cellular Automata (ECA)"/>
          <p:cNvSpPr txBox="1"/>
          <p:nvPr/>
        </p:nvSpPr>
        <p:spPr>
          <a:xfrm>
            <a:off x="159131" y="341251"/>
            <a:ext cx="1268653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Elementary Cellular Automata (</a:t>
            </a:r>
            <a:r>
              <a:rPr>
                <a:solidFill>
                  <a:srgbClr val="941100"/>
                </a:solidFill>
              </a:rPr>
              <a:t>ECA</a:t>
            </a:r>
            <a:r>
              <a:t>)</a:t>
            </a:r>
          </a:p>
        </p:txBody>
      </p:sp>
      <p:pic>
        <p:nvPicPr>
          <p:cNvPr id="225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1497521"/>
            <a:ext cx="6648791" cy="379414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26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9194" y="5441341"/>
            <a:ext cx="6330802" cy="41281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27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55162" y="2420565"/>
            <a:ext cx="4415998" cy="49124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Boundary conditions"/>
          <p:cNvSpPr txBox="1"/>
          <p:nvPr/>
        </p:nvSpPr>
        <p:spPr>
          <a:xfrm>
            <a:off x="143991" y="125351"/>
            <a:ext cx="734568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19" sz="6000"/>
            </a:lvl1pPr>
          </a:lstStyle>
          <a:p>
            <a:pPr/>
            <a:r>
              <a:t>Boundary conditions</a:t>
            </a:r>
          </a:p>
        </p:txBody>
      </p:sp>
      <p:pic>
        <p:nvPicPr>
          <p:cNvPr id="230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571" y="1905650"/>
            <a:ext cx="5932752" cy="7004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ChatGPT Image 11 feb 2026, 18_29_16.png" descr="ChatGPT Image 11 feb 2026, 18_29_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1383" y="3430148"/>
            <a:ext cx="5932752" cy="3955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pace-time diagrams"/>
          <p:cNvSpPr txBox="1"/>
          <p:nvPr/>
        </p:nvSpPr>
        <p:spPr>
          <a:xfrm>
            <a:off x="12935" y="-1649"/>
            <a:ext cx="7610095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rPr>
                <a:solidFill>
                  <a:srgbClr val="941100"/>
                </a:solidFill>
              </a:rPr>
              <a:t>Space-time</a:t>
            </a:r>
            <a:r>
              <a:t> diagrams</a:t>
            </a:r>
          </a:p>
        </p:txBody>
      </p:sp>
      <p:pic>
        <p:nvPicPr>
          <p:cNvPr id="234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2529569"/>
            <a:ext cx="6081081" cy="4694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6274" y="1556217"/>
            <a:ext cx="5969986" cy="664116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Iconic examples - First look"/>
          <p:cNvSpPr txBox="1"/>
          <p:nvPr/>
        </p:nvSpPr>
        <p:spPr>
          <a:xfrm>
            <a:off x="84645" y="99951"/>
            <a:ext cx="9729217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19" sz="6000"/>
            </a:lvl1pPr>
          </a:lstStyle>
          <a:p>
            <a:pPr/>
            <a:r>
              <a:t>Iconic examples - First look</a:t>
            </a:r>
          </a:p>
        </p:txBody>
      </p:sp>
      <p:pic>
        <p:nvPicPr>
          <p:cNvPr id="238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0" y="3677783"/>
            <a:ext cx="6542976" cy="252600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39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66274" y="1556217"/>
            <a:ext cx="5969986" cy="664116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Wolfram's four classes (1984)"/>
          <p:cNvSpPr txBox="1"/>
          <p:nvPr/>
        </p:nvSpPr>
        <p:spPr>
          <a:xfrm>
            <a:off x="135445" y="277751"/>
            <a:ext cx="1029462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rPr>
                <a:solidFill>
                  <a:srgbClr val="941100"/>
                </a:solidFill>
              </a:rPr>
              <a:t>Wolfram's four</a:t>
            </a:r>
            <a:r>
              <a:t> classes (</a:t>
            </a:r>
            <a:r>
              <a:rPr>
                <a:solidFill>
                  <a:srgbClr val="941100"/>
                </a:solidFill>
              </a:rPr>
              <a:t>1984</a:t>
            </a:r>
            <a:r>
              <a:t>)</a:t>
            </a:r>
          </a:p>
        </p:txBody>
      </p:sp>
      <p:pic>
        <p:nvPicPr>
          <p:cNvPr id="242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1471810"/>
            <a:ext cx="5194300" cy="40640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43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87581" y="3956095"/>
            <a:ext cx="5533019" cy="521826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ule 184 - Traffic flow model (class 2)"/>
          <p:cNvSpPr txBox="1"/>
          <p:nvPr/>
        </p:nvSpPr>
        <p:spPr>
          <a:xfrm>
            <a:off x="38000" y="150751"/>
            <a:ext cx="12557186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Rule 184 - Traffic flow model </a:t>
            </a:r>
            <a:r>
              <a:rPr spc="-96" sz="4800">
                <a:solidFill>
                  <a:schemeClr val="accent5">
                    <a:lumOff val="-29866"/>
                  </a:schemeClr>
                </a:solidFill>
              </a:rPr>
              <a:t>(class 2)</a:t>
            </a:r>
          </a:p>
        </p:txBody>
      </p:sp>
      <p:pic>
        <p:nvPicPr>
          <p:cNvPr id="246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" y="2298700"/>
            <a:ext cx="6819900" cy="59690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5194" y="3079141"/>
            <a:ext cx="6330802" cy="412815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49" name="Class III - Deterministic chaos"/>
          <p:cNvSpPr txBox="1"/>
          <p:nvPr/>
        </p:nvSpPr>
        <p:spPr>
          <a:xfrm>
            <a:off x="40481" y="11051"/>
            <a:ext cx="1054303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Class III - </a:t>
            </a:r>
            <a:r>
              <a:rPr>
                <a:solidFill>
                  <a:srgbClr val="941100"/>
                </a:solidFill>
              </a:rPr>
              <a:t>Deterministic chaos</a:t>
            </a:r>
          </a:p>
        </p:txBody>
      </p:sp>
      <p:pic>
        <p:nvPicPr>
          <p:cNvPr id="250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200" y="2818833"/>
            <a:ext cx="6089885" cy="46487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lass IV - Computational complexity"/>
          <p:cNvSpPr txBox="1"/>
          <p:nvPr/>
        </p:nvSpPr>
        <p:spPr>
          <a:xfrm>
            <a:off x="111125" y="36451"/>
            <a:ext cx="127825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Class IV - Computational </a:t>
            </a:r>
            <a:r>
              <a:rPr>
                <a:solidFill>
                  <a:srgbClr val="941100"/>
                </a:solidFill>
              </a:rPr>
              <a:t>complexity</a:t>
            </a:r>
          </a:p>
        </p:txBody>
      </p:sp>
      <p:pic>
        <p:nvPicPr>
          <p:cNvPr id="253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" y="5336729"/>
            <a:ext cx="5337372" cy="3229422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54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7793" y="4420518"/>
            <a:ext cx="7016871" cy="531403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55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64600" y="3858832"/>
            <a:ext cx="1128784" cy="43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Edge of Chaos Theory | Cellular Automata, Wolfram, &amp; Psychology" descr="Edge of Chaos Theory | Cellular Automata, Wolfram, &amp; Psychology"/>
          <p:cNvPicPr>
            <a:picLocks noChangeAspect="0"/>
          </p:cNvPicPr>
          <p:nvPr>
            <a:videoFile xmlns:mc="http://schemas.openxmlformats.org/markup-compatibility/2006" xmlns:aiw="http://developer.apple.com/namespaces/iwork" r:link="rId5" mc:Ignorable="aiw" aiw:title="Edge of Chaos Theory | Cellular Automata, Wolfram, &amp; Psychology" aiw:author="Carlos Farias"/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3253807" y="1167785"/>
            <a:ext cx="5560881" cy="3127997"/>
          </a:xfrm>
          <a:prstGeom prst="rect">
            <a:avLst/>
          </a:prstGeom>
        </p:spPr>
      </p:pic>
      <p:pic>
        <p:nvPicPr>
          <p:cNvPr id="257" name="filmato-incollato.png" descr="filmato-incollat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5035" y="2573033"/>
            <a:ext cx="5422901" cy="2197101"/>
          </a:xfrm>
          <a:prstGeom prst="rect">
            <a:avLst/>
          </a:prstGeom>
          <a:ln w="88900">
            <a:solidFill>
              <a:schemeClr val="accent5">
                <a:lumOff val="-29866"/>
              </a:schemeClr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25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5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5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307" y="203431"/>
            <a:ext cx="8706932" cy="9346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1517650"/>
            <a:ext cx="2429249" cy="21133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62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07825" y="1066839"/>
            <a:ext cx="5242528" cy="226400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63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7105" y="3947022"/>
            <a:ext cx="7058726" cy="569227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he dawn of computing in physics (1940s-1950s)"/>
          <p:cNvSpPr txBox="1"/>
          <p:nvPr/>
        </p:nvSpPr>
        <p:spPr>
          <a:xfrm>
            <a:off x="383159" y="160580"/>
            <a:ext cx="12238483" cy="1775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The dawn of computing in physics (</a:t>
            </a:r>
            <a:r>
              <a:rPr>
                <a:solidFill>
                  <a:srgbClr val="941100"/>
                </a:solidFill>
              </a:rPr>
              <a:t>1940s-1950</a:t>
            </a:r>
            <a:r>
              <a:t>s)</a:t>
            </a:r>
          </a:p>
        </p:txBody>
      </p:sp>
      <p:sp>
        <p:nvSpPr>
          <p:cNvPr id="175" name="Von Neumann (1940s):…"/>
          <p:cNvSpPr txBox="1"/>
          <p:nvPr/>
        </p:nvSpPr>
        <p:spPr>
          <a:xfrm>
            <a:off x="791980" y="2763705"/>
            <a:ext cx="4092754" cy="1480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  <a:r>
              <a:rPr b="1"/>
              <a:t>Von Neumann (1940s)</a:t>
            </a:r>
            <a:r>
              <a:t>: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  <a:defRPr sz="1600">
                <a:solidFill>
                  <a:srgbClr val="5E5E5E"/>
                </a:solidFill>
              </a:defRPr>
            </a:pP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600">
                <a:solidFill>
                  <a:srgbClr val="5E5E5E"/>
                </a:solidFill>
              </a:defRPr>
            </a:pPr>
            <a:r>
              <a:t>Self-replicating automata</a:t>
            </a: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600">
                <a:solidFill>
                  <a:srgbClr val="5E5E5E"/>
                </a:solidFill>
              </a:defRPr>
            </a:pPr>
            <a:r>
              <a:t>Motivation: understanding the logic of life</a:t>
            </a: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1600">
                <a:solidFill>
                  <a:srgbClr val="5E5E5E"/>
                </a:solidFill>
              </a:defRPr>
            </a:pPr>
            <a:r>
              <a:t>Problem: models too complex (29 states!)</a:t>
            </a:r>
          </a:p>
        </p:txBody>
      </p:sp>
      <p:pic>
        <p:nvPicPr>
          <p:cNvPr id="176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712" y="2022764"/>
            <a:ext cx="7110728" cy="7272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8247" y="4830200"/>
            <a:ext cx="3191501" cy="39592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NIAC (Electronic Numerical Integrator and Computer)…"/>
          <p:cNvSpPr txBox="1"/>
          <p:nvPr/>
        </p:nvSpPr>
        <p:spPr>
          <a:xfrm>
            <a:off x="435273" y="624096"/>
            <a:ext cx="5936538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lnSpc>
                <a:spcPct val="100000"/>
              </a:lnSpc>
              <a:spcBef>
                <a:spcPts val="1200"/>
              </a:spcBef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ENIAC (Electronic Numerical Integrator and Computer)</a:t>
            </a:r>
            <a:r>
              <a:rPr b="0"/>
              <a:t> </a:t>
            </a:r>
            <a:endParaRPr b="0"/>
          </a:p>
          <a:p>
            <a:pPr defTabSz="457200">
              <a:lnSpc>
                <a:spcPct val="100000"/>
              </a:lnSpc>
              <a:spcBef>
                <a:spcPts val="1200"/>
              </a:spcBef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0"/>
              <a:t>was designed and built by:</a:t>
            </a:r>
            <a:endParaRPr b="0"/>
          </a:p>
          <a:p>
            <a:pPr marL="457200" indent="-317500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•"/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J. Presper Eckert</a:t>
            </a:r>
            <a:endParaRPr b="0"/>
          </a:p>
          <a:p>
            <a:pPr marL="457200" indent="-317500" defTabSz="457200">
              <a:lnSpc>
                <a:spcPct val="100000"/>
              </a:lnSpc>
              <a:spcBef>
                <a:spcPts val="1200"/>
              </a:spcBef>
              <a:buSzPct val="123000"/>
              <a:buFont typeface="Times Roman"/>
              <a:buChar char="•"/>
              <a:defRPr b="1"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John W. Mauchly</a:t>
            </a:r>
            <a:endParaRPr b="0"/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University of Pennsylvania</a:t>
            </a:r>
            <a:br/>
            <a:r>
              <a:t>Construction: 1943–1945</a:t>
            </a:r>
            <a:br/>
            <a:r>
              <a:t>Public unveiling: February 1946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1700">
                <a:latin typeface="Times Roman"/>
                <a:ea typeface="Times Roman"/>
                <a:cs typeface="Times Roman"/>
                <a:sym typeface="Times Roman"/>
              </a:defRPr>
            </a:pPr>
            <a:r>
              <a:t>It was originally funded by the U.S. Army for ballistic calculations.</a:t>
            </a:r>
          </a:p>
          <a:p>
            <a:pPr defTabSz="457200">
              <a:lnSpc>
                <a:spcPct val="100000"/>
              </a:lnSpc>
              <a:spcBef>
                <a:spcPts val="1200"/>
              </a:spcBef>
              <a:defRPr sz="1200"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  <p:pic>
        <p:nvPicPr>
          <p:cNvPr id="180" name="Computer History 1946 ENIAC Computer History Remastered FULL VERSION First Electronic U.S. Computer" descr="Computer History 1946 ENIAC Computer History Remastered FULL VERSION First Electronic U.S. Computer"/>
          <p:cNvPicPr>
            <a:picLocks noChangeAspect="0"/>
          </p:cNvPicPr>
          <p:nvPr>
            <a:videoFile xmlns:mc="http://schemas.openxmlformats.org/markup-compatibility/2006" xmlns:aiw="http://developer.apple.com/namespaces/iwork" r:link="rId2" mc:Ignorable="aiw" aiw:title="Computer History 1946 ENIAC Computer History Remastered FULL VERSION First Electronic U.S. Computer" aiw:author="Computer History Archives Project  (&quot;CHAP&quot;)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7053195" y="487212"/>
            <a:ext cx="6065676" cy="3411944"/>
          </a:xfrm>
          <a:prstGeom prst="rect">
            <a:avLst/>
          </a:prstGeom>
        </p:spPr>
      </p:pic>
      <p:pic>
        <p:nvPicPr>
          <p:cNvPr id="181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6050" y="4870450"/>
            <a:ext cx="12700" cy="12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23050" y="4997450"/>
            <a:ext cx="12700" cy="127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6" name="Raggruppa"/>
          <p:cNvGrpSpPr/>
          <p:nvPr/>
        </p:nvGrpSpPr>
        <p:grpSpPr>
          <a:xfrm>
            <a:off x="745117" y="5320870"/>
            <a:ext cx="11791091" cy="4109059"/>
            <a:chOff x="0" y="0"/>
            <a:chExt cx="11791089" cy="4109058"/>
          </a:xfrm>
        </p:grpSpPr>
        <p:pic>
          <p:nvPicPr>
            <p:cNvPr id="183" name="filmato-incollato.png" descr="filmato-incollato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6916680" y="755543"/>
              <a:ext cx="4587330" cy="3094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The von Neumann architecture"/>
            <p:cNvSpPr txBox="1"/>
            <p:nvPr/>
          </p:nvSpPr>
          <p:spPr>
            <a:xfrm>
              <a:off x="6446802" y="0"/>
              <a:ext cx="5344288" cy="54813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The von Neumann architecture</a:t>
              </a:r>
            </a:p>
          </p:txBody>
        </p:sp>
        <p:pic>
          <p:nvPicPr>
            <p:cNvPr id="185" name="filmato-incollato.png" descr="filmato-incollato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864700"/>
              <a:ext cx="4866537" cy="3244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The MANIAC……"/>
          <p:cNvSpPr txBox="1"/>
          <p:nvPr/>
        </p:nvSpPr>
        <p:spPr>
          <a:xfrm>
            <a:off x="838535" y="5587927"/>
            <a:ext cx="3091816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>
                <a:solidFill>
                  <a:srgbClr val="941100"/>
                </a:solidFill>
              </a:rPr>
              <a:t>MANIAC</a:t>
            </a:r>
            <a:r>
              <a:t>……</a:t>
            </a:r>
          </a:p>
        </p:txBody>
      </p:sp>
      <p:pic>
        <p:nvPicPr>
          <p:cNvPr id="188" name="filmato-incollato.png" descr="filmato-incollato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887200" y="3896932"/>
            <a:ext cx="1128784" cy="436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he dawn of computing in physics (1940s-1950s)"/>
          <p:cNvSpPr txBox="1"/>
          <p:nvPr/>
        </p:nvSpPr>
        <p:spPr>
          <a:xfrm>
            <a:off x="383159" y="160580"/>
            <a:ext cx="12238483" cy="1775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The dawn of computing in physics (</a:t>
            </a:r>
            <a:r>
              <a:rPr>
                <a:solidFill>
                  <a:srgbClr val="941100"/>
                </a:solidFill>
              </a:rPr>
              <a:t>1940s-1950</a:t>
            </a:r>
            <a:r>
              <a:t>s)</a:t>
            </a:r>
          </a:p>
        </p:txBody>
      </p:sp>
      <p:sp>
        <p:nvSpPr>
          <p:cNvPr id="191" name="Stanislaw Ulam (1940s):…"/>
          <p:cNvSpPr txBox="1"/>
          <p:nvPr/>
        </p:nvSpPr>
        <p:spPr>
          <a:xfrm>
            <a:off x="6440281" y="6720509"/>
            <a:ext cx="6005323" cy="2545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</a:defRPr>
            </a:pPr>
            <a:r>
              <a:rPr b="1"/>
              <a:t>Stanislaw Ulam (1940s)</a:t>
            </a:r>
            <a: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</a:defRPr>
            </a:pP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2000">
                <a:solidFill>
                  <a:srgbClr val="5E5E5E"/>
                </a:solidFill>
              </a:defRPr>
            </a:pPr>
            <a:r>
              <a:t>Collaboration at </a:t>
            </a:r>
            <a:r>
              <a:rPr>
                <a:solidFill>
                  <a:srgbClr val="941100"/>
                </a:solidFill>
              </a:rPr>
              <a:t>Manhattan Project </a:t>
            </a:r>
            <a:r>
              <a:t>→ </a:t>
            </a:r>
            <a:r>
              <a:rPr>
                <a:solidFill>
                  <a:srgbClr val="941100"/>
                </a:solidFill>
              </a:rPr>
              <a:t>Los Alamos</a:t>
            </a:r>
            <a:endParaRPr>
              <a:solidFill>
                <a:srgbClr val="94110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</a:defRPr>
            </a:pPr>
            <a:endParaRPr>
              <a:solidFill>
                <a:srgbClr val="941100"/>
              </a:solidFill>
            </a:endParaRP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2000">
                <a:solidFill>
                  <a:srgbClr val="5E5E5E"/>
                </a:solidFill>
              </a:defRPr>
            </a:pPr>
            <a:r>
              <a:t>The </a:t>
            </a:r>
            <a:r>
              <a:rPr>
                <a:solidFill>
                  <a:srgbClr val="941100"/>
                </a:solidFill>
              </a:rPr>
              <a:t>discrete grid</a:t>
            </a:r>
            <a:r>
              <a:t> intuition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</a:defRPr>
            </a:pPr>
          </a:p>
          <a:p>
            <a:pPr marL="203200" indent="-203200">
              <a:lnSpc>
                <a:spcPct val="100000"/>
              </a:lnSpc>
              <a:spcBef>
                <a:spcPts val="0"/>
              </a:spcBef>
              <a:buSzPct val="123000"/>
              <a:buChar char="•"/>
              <a:defRPr sz="2000">
                <a:solidFill>
                  <a:srgbClr val="5E5E5E"/>
                </a:solidFill>
              </a:defRPr>
            </a:pPr>
            <a:r>
              <a:t>Proposal: </a:t>
            </a:r>
            <a:r>
              <a:rPr>
                <a:solidFill>
                  <a:srgbClr val="941100"/>
                </a:solidFill>
              </a:rPr>
              <a:t>discrete systems on regular lattice</a:t>
            </a:r>
            <a:endParaRPr>
              <a:solidFill>
                <a:srgbClr val="941100"/>
              </a:solidFill>
            </a:endParaRPr>
          </a:p>
        </p:txBody>
      </p:sp>
      <p:pic>
        <p:nvPicPr>
          <p:cNvPr id="192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406" y="2376654"/>
            <a:ext cx="2843690" cy="6913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7192" y="1735684"/>
            <a:ext cx="3191501" cy="395926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94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34150" y="1705417"/>
            <a:ext cx="900707" cy="635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hatGPT Image 11 feb 2026, 14_28_42.png" descr="ChatGPT Image 11 feb 2026, 14_28_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56204"/>
            <a:ext cx="13004801" cy="866986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Fermi-Pasta-Ulam (1953-1955):…"/>
          <p:cNvSpPr txBox="1"/>
          <p:nvPr/>
        </p:nvSpPr>
        <p:spPr>
          <a:xfrm>
            <a:off x="61819" y="-44031"/>
            <a:ext cx="12881161" cy="4044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rPr>
                <a:solidFill>
                  <a:schemeClr val="accent5">
                    <a:lumOff val="-29866"/>
                  </a:schemeClr>
                </a:solidFill>
              </a:rPr>
              <a:t>Fermi-Pasta-Ulam</a:t>
            </a:r>
            <a:r>
              <a:t> (1953-1955)</a:t>
            </a:r>
            <a:r>
              <a:t>: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The first “computational experiment"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</a:p>
        </p:txBody>
      </p:sp>
      <p:pic>
        <p:nvPicPr>
          <p:cNvPr id="198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8331" y="6933587"/>
            <a:ext cx="8928138" cy="1929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oday The TFPU Model (1953-1955):"/>
          <p:cNvSpPr txBox="1"/>
          <p:nvPr/>
        </p:nvSpPr>
        <p:spPr>
          <a:xfrm>
            <a:off x="61819" y="308479"/>
            <a:ext cx="12881161" cy="333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rPr>
                <a:solidFill>
                  <a:srgbClr val="941100"/>
                </a:solidFill>
              </a:rPr>
              <a:t>Today</a:t>
            </a:r>
            <a:r>
              <a:t> </a:t>
            </a:r>
            <a:r>
              <a:rPr spc="-100" sz="5000"/>
              <a:t>The</a:t>
            </a:r>
            <a:r>
              <a:t> </a:t>
            </a:r>
            <a:r>
              <a:rPr spc="-150" sz="7500">
                <a:solidFill>
                  <a:srgbClr val="941100"/>
                </a:solidFill>
              </a:rPr>
              <a:t>T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FPU Model</a:t>
            </a:r>
            <a:r>
              <a:t> (1953-1955)</a:t>
            </a:r>
            <a:r>
              <a:t>: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b="1" spc="-102" sz="5100"/>
            </a:pPr>
          </a:p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</a:p>
        </p:txBody>
      </p:sp>
      <p:grpSp>
        <p:nvGrpSpPr>
          <p:cNvPr id="203" name="filmato-incollato.png"/>
          <p:cNvGrpSpPr/>
          <p:nvPr/>
        </p:nvGrpSpPr>
        <p:grpSpPr>
          <a:xfrm>
            <a:off x="4894172" y="2701845"/>
            <a:ext cx="7812511" cy="5421223"/>
            <a:chOff x="0" y="0"/>
            <a:chExt cx="7812509" cy="5421221"/>
          </a:xfrm>
        </p:grpSpPr>
        <p:pic>
          <p:nvPicPr>
            <p:cNvPr id="202" name="filmato-incollato.png" descr="filmato-incollato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7558510" cy="509102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filmato-incollato.png" descr="filmato-incollato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812510" cy="5421222"/>
            </a:xfrm>
            <a:prstGeom prst="rect">
              <a:avLst/>
            </a:prstGeom>
            <a:effectLst/>
          </p:spPr>
        </p:pic>
      </p:grpSp>
      <p:pic>
        <p:nvPicPr>
          <p:cNvPr id="204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11" y="3352184"/>
            <a:ext cx="4232600" cy="204199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205" name="Mary Tsingou"/>
          <p:cNvSpPr txBox="1"/>
          <p:nvPr/>
        </p:nvSpPr>
        <p:spPr>
          <a:xfrm>
            <a:off x="251687" y="4953752"/>
            <a:ext cx="142021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b="1" sz="1600">
                <a:solidFill>
                  <a:srgbClr val="202122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Mary Tsingou</a:t>
            </a:r>
          </a:p>
        </p:txBody>
      </p:sp>
      <p:pic>
        <p:nvPicPr>
          <p:cNvPr id="206" name="filmato-incollato.png" descr="filmato-incollat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890" y="6824603"/>
            <a:ext cx="4424244" cy="2854587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MANIAC tubes and circuits"/>
          <p:cNvSpPr txBox="1"/>
          <p:nvPr/>
        </p:nvSpPr>
        <p:spPr>
          <a:xfrm>
            <a:off x="4841126" y="8846649"/>
            <a:ext cx="2399031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b="1" sz="1400">
                <a:solidFill>
                  <a:srgbClr val="212124"/>
                </a:solidFill>
              </a:defRPr>
            </a:lvl1pPr>
          </a:lstStyle>
          <a:p>
            <a:pPr/>
            <a:r>
              <a:t>MANIAC tubes and circuits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o finish the Story…………and CS and Genomics are born"/>
          <p:cNvSpPr txBox="1"/>
          <p:nvPr/>
        </p:nvSpPr>
        <p:spPr>
          <a:xfrm>
            <a:off x="310338" y="359199"/>
            <a:ext cx="10071355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 finish the Story…………and </a:t>
            </a:r>
            <a:r>
              <a:rPr>
                <a:solidFill>
                  <a:srgbClr val="941100"/>
                </a:solidFill>
              </a:rPr>
              <a:t>CS</a:t>
            </a:r>
            <a:r>
              <a:t> and </a:t>
            </a:r>
            <a:r>
              <a:rPr>
                <a:solidFill>
                  <a:srgbClr val="941100"/>
                </a:solidFill>
              </a:rPr>
              <a:t>Genomics are born</a:t>
            </a:r>
          </a:p>
        </p:txBody>
      </p:sp>
      <p:pic>
        <p:nvPicPr>
          <p:cNvPr id="210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3989" y="2687323"/>
            <a:ext cx="5617337" cy="5515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94" y="3517236"/>
            <a:ext cx="6580923" cy="3856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rom complexity to simplicity"/>
          <p:cNvSpPr txBox="1"/>
          <p:nvPr/>
        </p:nvSpPr>
        <p:spPr>
          <a:xfrm>
            <a:off x="97412" y="149731"/>
            <a:ext cx="1034719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From </a:t>
            </a:r>
            <a:r>
              <a:rPr>
                <a:solidFill>
                  <a:srgbClr val="941100"/>
                </a:solidFill>
              </a:rPr>
              <a:t>complexity</a:t>
            </a:r>
            <a:r>
              <a:t> to simplicity</a:t>
            </a:r>
          </a:p>
        </p:txBody>
      </p:sp>
      <p:pic>
        <p:nvPicPr>
          <p:cNvPr id="214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850" y="1427925"/>
            <a:ext cx="7023100" cy="31750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15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373" y="5281299"/>
            <a:ext cx="3579166" cy="4429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1644" y="9004296"/>
            <a:ext cx="900707" cy="6357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One-d-cellular-automate-rule-30.gif" descr="One-d-cellular-automate-rule-30.gif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9627" y="5337193"/>
            <a:ext cx="6350001" cy="431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igorous definition of 1D CA"/>
          <p:cNvSpPr txBox="1"/>
          <p:nvPr/>
        </p:nvSpPr>
        <p:spPr>
          <a:xfrm>
            <a:off x="304863" y="267812"/>
            <a:ext cx="10000489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b="1" spc="-119" sz="6000"/>
            </a:pPr>
            <a:r>
              <a:t>Rigorous definition of </a:t>
            </a:r>
            <a:r>
              <a:rPr>
                <a:solidFill>
                  <a:srgbClr val="941100"/>
                </a:solidFill>
              </a:rPr>
              <a:t>1D CA</a:t>
            </a:r>
          </a:p>
        </p:txBody>
      </p:sp>
      <p:pic>
        <p:nvPicPr>
          <p:cNvPr id="220" name="filmato-incollato.png" descr="filmato-incollat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94" y="2419442"/>
            <a:ext cx="6494877" cy="582911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21" name="filmato-incollato.png" descr="filmato-incollat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9100" y="1327150"/>
            <a:ext cx="4213123" cy="274726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222" name="filmato-incollato.png" descr="filmato-incolla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37662" y="4396630"/>
            <a:ext cx="4415998" cy="49124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733930" rtl="0" fontAlgn="auto" latinLnBrk="0" hangingPunct="0">
          <a:lnSpc>
            <a:spcPct val="90000"/>
          </a:lnSpc>
          <a:spcBef>
            <a:spcPts val="32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